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7"/>
  </p:notesMasterIdLst>
  <p:handoutMasterIdLst>
    <p:handoutMasterId r:id="rId28"/>
  </p:handoutMasterIdLst>
  <p:sldIdLst>
    <p:sldId id="256" r:id="rId5"/>
    <p:sldId id="265" r:id="rId6"/>
    <p:sldId id="276" r:id="rId7"/>
    <p:sldId id="278" r:id="rId8"/>
    <p:sldId id="277" r:id="rId9"/>
    <p:sldId id="280" r:id="rId10"/>
    <p:sldId id="281" r:id="rId11"/>
    <p:sldId id="282" r:id="rId12"/>
    <p:sldId id="283" r:id="rId13"/>
    <p:sldId id="284" r:id="rId14"/>
    <p:sldId id="285" r:id="rId15"/>
    <p:sldId id="286" r:id="rId16"/>
    <p:sldId id="287" r:id="rId17"/>
    <p:sldId id="288" r:id="rId18"/>
    <p:sldId id="289" r:id="rId19"/>
    <p:sldId id="290" r:id="rId20"/>
    <p:sldId id="291" r:id="rId21"/>
    <p:sldId id="293" r:id="rId22"/>
    <p:sldId id="294" r:id="rId23"/>
    <p:sldId id="295" r:id="rId24"/>
    <p:sldId id="296" r:id="rId25"/>
    <p:sldId id="27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p:cViewPr varScale="1">
        <p:scale>
          <a:sx n="74" d="100"/>
          <a:sy n="74" d="100"/>
        </p:scale>
        <p:origin x="552" y="72"/>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2B48F5-BACC-47D6-A0F7-82FBF9C6BC85}" type="datetimeFigureOut">
              <a:rPr lang="en-US"/>
              <a:t>11/4/2019</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ACAF8E-318A-4EFE-8633-D9E72ABCE0ED}" type="slidenum">
              <a:rPr/>
              <a:t>‹#›</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1CD00-5424-4675-AB18-2C419B060449}" type="datetimeFigureOut">
              <a:rPr lang="en-US"/>
              <a:t>11/4/2019</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2CF44-2B13-41B4-A334-1CDF534EEBBF}" type="slidenum">
              <a:r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white">
          <a:xfrm>
            <a:off x="1066800" y="3165763"/>
            <a:ext cx="10058400" cy="1711037"/>
          </a:xfrm>
        </p:spPr>
        <p:txBody>
          <a:bodyPr anchor="b">
            <a:normAutofit/>
          </a:bodyPr>
          <a:lstStyle>
            <a:lvl1pPr algn="l">
              <a:lnSpc>
                <a:spcPct val="80000"/>
              </a:lnSpc>
              <a:defRPr sz="540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bwMode="white">
          <a:xfrm>
            <a:off x="1066800" y="4953000"/>
            <a:ext cx="100584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11/4/2019</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199"/>
            <a:ext cx="1943100" cy="563880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0" y="457199"/>
            <a:ext cx="7048500" cy="56388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11/4/2019</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11/4/2019</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anchor="b">
            <a:normAutofit/>
          </a:bodyPr>
          <a:lstStyle>
            <a:lvl1pPr>
              <a:defRPr sz="5400">
                <a:solidFill>
                  <a:schemeClr val="tx1"/>
                </a:solidFill>
              </a:defRPr>
            </a:lvl1pPr>
          </a:lstStyle>
          <a:p>
            <a:r>
              <a:rPr lang="en-US" smtClean="0"/>
              <a:t>Click to edit Master title style</a:t>
            </a:r>
            <a:endParaRPr lang="en-US"/>
          </a:p>
        </p:txBody>
      </p:sp>
      <p:sp>
        <p:nvSpPr>
          <p:cNvPr id="3" name="Text Placeholder 2"/>
          <p:cNvSpPr>
            <a:spLocks noGrp="1"/>
          </p:cNvSpPr>
          <p:nvPr>
            <p:ph type="body" idx="1"/>
          </p:nvPr>
        </p:nvSpPr>
        <p:spPr>
          <a:xfrm>
            <a:off x="1524000" y="4589463"/>
            <a:ext cx="9144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350677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46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11/4/2019</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5270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270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276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276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37CC0096-1860-4642-9CD2-0079EA5E7CD1}" type="datetimeFigureOut">
              <a:rPr lang="en-US" smtClean="0"/>
              <a:t>11/4/2019</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11/4/2019</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37CC0096-1860-4642-9CD2-0079EA5E7CD1}" type="datetimeFigureOut">
              <a:rPr lang="en-US" smtClean="0"/>
              <a:t>11/4/2019</a:t>
            </a:fld>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smtClean="0"/>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11/4/2019</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97952" y="1600200"/>
            <a:ext cx="3127248" cy="1828800"/>
          </a:xfrm>
        </p:spPr>
        <p:txBody>
          <a:bodyPr anchor="b">
            <a:normAutofit/>
          </a:bodyPr>
          <a:lstStyle>
            <a:lvl1pPr>
              <a:defRPr sz="3400"/>
            </a:lvl1pPr>
          </a:lstStyle>
          <a:p>
            <a:r>
              <a:rPr lang="en-US" smtClean="0"/>
              <a:t>Click to edit Master title style</a:t>
            </a:r>
            <a:endParaRPr lang="en-US"/>
          </a:p>
        </p:txBody>
      </p:sp>
      <p:sp>
        <p:nvSpPr>
          <p:cNvPr id="3" name="Picture Placeholder 2"/>
          <p:cNvSpPr>
            <a:spLocks noGrp="1"/>
          </p:cNvSpPr>
          <p:nvPr>
            <p:ph type="pic" idx="1"/>
          </p:nvPr>
        </p:nvSpPr>
        <p:spPr>
          <a:xfrm>
            <a:off x="781251" y="777240"/>
            <a:ext cx="64008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7997952" y="3429000"/>
            <a:ext cx="3127248"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Rectangle 7" descr="An empty placeholder to add an image. Click on the placeholder and select the image that you wish to add."/>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11/4/2019</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97724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1100">
                <a:solidFill>
                  <a:schemeClr val="tx1">
                    <a:lumMod val="85000"/>
                  </a:schemeClr>
                </a:solidFill>
              </a:defRPr>
            </a:lvl1pPr>
          </a:lstStyle>
          <a:p>
            <a:endParaRPr lang="en-US" dirty="0"/>
          </a:p>
        </p:txBody>
      </p:sp>
      <p:sp>
        <p:nvSpPr>
          <p:cNvPr id="4" name="Date Placehold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37CC0096-1860-4642-9CD2-0079EA5E7CD1}" type="datetimeFigureOut">
              <a:rPr lang="en-US" smtClean="0"/>
              <a:pPr/>
              <a:t>11/4/2019</a:t>
            </a:fld>
            <a:endParaRPr lang="en-US"/>
          </a:p>
        </p:txBody>
      </p:sp>
      <p:sp>
        <p:nvSpPr>
          <p:cNvPr id="6" name="Slide Number Placehold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132856"/>
            <a:ext cx="10717832" cy="2743945"/>
          </a:xfrm>
        </p:spPr>
        <p:txBody>
          <a:bodyPr>
            <a:normAutofit/>
          </a:bodyPr>
          <a:lstStyle/>
          <a:p>
            <a:r>
              <a:rPr lang="en-IN" sz="4400" dirty="0" smtClean="0"/>
              <a:t>Kruskal’s Algorithm implementation with </a:t>
            </a:r>
            <a:r>
              <a:rPr lang="en-IN" sz="4400" dirty="0" err="1" smtClean="0"/>
              <a:t>vEB</a:t>
            </a:r>
            <a:r>
              <a:rPr lang="en-IN" sz="4400" dirty="0" smtClean="0"/>
              <a:t> tree and its comparison with AVL Tree and Union Find</a:t>
            </a:r>
            <a:endParaRPr sz="4400" dirty="0"/>
          </a:p>
        </p:txBody>
      </p:sp>
      <p:sp>
        <p:nvSpPr>
          <p:cNvPr id="3" name="Subtitle 2"/>
          <p:cNvSpPr>
            <a:spLocks noGrp="1"/>
          </p:cNvSpPr>
          <p:nvPr>
            <p:ph type="subTitle" idx="1"/>
          </p:nvPr>
        </p:nvSpPr>
        <p:spPr>
          <a:xfrm>
            <a:off x="8040216" y="5085184"/>
            <a:ext cx="10058400" cy="685800"/>
          </a:xfrm>
        </p:spPr>
        <p:txBody>
          <a:bodyPr/>
          <a:lstStyle/>
          <a:p>
            <a:r>
              <a:rPr lang="en-IN" dirty="0" err="1" smtClean="0"/>
              <a:t>Rishab</a:t>
            </a:r>
            <a:r>
              <a:rPr lang="en-IN" dirty="0" smtClean="0"/>
              <a:t>	2019201050</a:t>
            </a:r>
          </a:p>
          <a:p>
            <a:r>
              <a:rPr lang="en-IN" dirty="0" err="1" smtClean="0"/>
              <a:t>Aman</a:t>
            </a:r>
            <a:r>
              <a:rPr lang="en-IN" dirty="0" smtClean="0"/>
              <a:t> </a:t>
            </a:r>
            <a:r>
              <a:rPr lang="en-IN" dirty="0" err="1" smtClean="0"/>
              <a:t>Dev</a:t>
            </a:r>
            <a:r>
              <a:rPr lang="en-IN" dirty="0" smtClean="0"/>
              <a:t> </a:t>
            </a:r>
            <a:r>
              <a:rPr lang="en-IN" dirty="0" err="1" smtClean="0"/>
              <a:t>Nautiyal</a:t>
            </a:r>
            <a:r>
              <a:rPr lang="en-IN" dirty="0" smtClean="0"/>
              <a:t> 2019201095</a:t>
            </a:r>
            <a:endParaRPr dirty="0"/>
          </a:p>
        </p:txBody>
      </p:sp>
    </p:spTree>
    <p:extLst>
      <p:ext uri="{BB962C8B-B14F-4D97-AF65-F5344CB8AC3E}">
        <p14:creationId xmlns:p14="http://schemas.microsoft.com/office/powerpoint/2010/main" val="2424538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Some more properties:</a:t>
            </a:r>
            <a:endParaRPr lang="en-IN" dirty="0"/>
          </a:p>
        </p:txBody>
      </p:sp>
      <p:sp>
        <p:nvSpPr>
          <p:cNvPr id="3" name="Content Placeholder 2"/>
          <p:cNvSpPr>
            <a:spLocks noGrp="1"/>
          </p:cNvSpPr>
          <p:nvPr>
            <p:ph idx="1"/>
          </p:nvPr>
        </p:nvSpPr>
        <p:spPr/>
        <p:txBody>
          <a:bodyPr/>
          <a:lstStyle/>
          <a:p>
            <a:r>
              <a:rPr lang="en-US" dirty="0"/>
              <a:t> Van Emde Boas Data Structure’s key set must be defined over a range of 0 to n(n is positive integer of the form 2</a:t>
            </a:r>
            <a:r>
              <a:rPr lang="en-US" baseline="30000" dirty="0"/>
              <a:t>k</a:t>
            </a:r>
            <a:r>
              <a:rPr lang="en-US" dirty="0"/>
              <a:t>) and it works when duplicate keys are not allowed</a:t>
            </a:r>
            <a:r>
              <a:rPr lang="en-US" dirty="0" smtClean="0"/>
              <a:t>.</a:t>
            </a:r>
          </a:p>
          <a:p>
            <a:r>
              <a:rPr lang="en-US" dirty="0"/>
              <a:t>Van Emde Boas Tree is a </a:t>
            </a:r>
            <a:r>
              <a:rPr lang="en-US" dirty="0" smtClean="0"/>
              <a:t>recursively </a:t>
            </a:r>
            <a:r>
              <a:rPr lang="en-US" dirty="0"/>
              <a:t>defined structure</a:t>
            </a:r>
            <a:r>
              <a:rPr lang="en-US" dirty="0" smtClean="0"/>
              <a:t>.</a:t>
            </a:r>
          </a:p>
          <a:p>
            <a:r>
              <a:rPr lang="en-US" dirty="0" smtClean="0"/>
              <a:t>A VEB structure looks as follows:</a:t>
            </a:r>
          </a:p>
          <a:p>
            <a:pPr marL="0" indent="0">
              <a:buNone/>
            </a:pPr>
            <a:r>
              <a:rPr lang="en-US" dirty="0" smtClean="0"/>
              <a:t> </a:t>
            </a:r>
            <a:endParaRPr lang="en-IN"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789040"/>
            <a:ext cx="5184576" cy="2654573"/>
          </a:xfrm>
          <a:prstGeom prst="rect">
            <a:avLst/>
          </a:prstGeom>
        </p:spPr>
      </p:pic>
    </p:spTree>
    <p:extLst>
      <p:ext uri="{BB962C8B-B14F-4D97-AF65-F5344CB8AC3E}">
        <p14:creationId xmlns:p14="http://schemas.microsoft.com/office/powerpoint/2010/main" val="25170905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9576" y="0"/>
            <a:ext cx="9144000" cy="1143000"/>
          </a:xfrm>
        </p:spPr>
        <p:txBody>
          <a:bodyPr/>
          <a:lstStyle/>
          <a:p>
            <a:r>
              <a:rPr lang="en-IN" dirty="0" smtClean="0"/>
              <a:t>Structure of a VEB Tree:</a:t>
            </a:r>
            <a:br>
              <a:rPr lang="en-IN" dirty="0" smtClean="0"/>
            </a:b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9536" y="1700808"/>
            <a:ext cx="8227411" cy="3892836"/>
          </a:xfrm>
        </p:spPr>
      </p:pic>
    </p:spTree>
    <p:extLst>
      <p:ext uri="{BB962C8B-B14F-4D97-AF65-F5344CB8AC3E}">
        <p14:creationId xmlns:p14="http://schemas.microsoft.com/office/powerpoint/2010/main" val="698052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Advantages of VEB Trees:</a:t>
            </a:r>
            <a:endParaRPr lang="en-IN" dirty="0"/>
          </a:p>
        </p:txBody>
      </p:sp>
      <p:sp>
        <p:nvSpPr>
          <p:cNvPr id="3" name="Content Placeholder 2"/>
          <p:cNvSpPr>
            <a:spLocks noGrp="1"/>
          </p:cNvSpPr>
          <p:nvPr>
            <p:ph idx="1"/>
          </p:nvPr>
        </p:nvSpPr>
        <p:spPr/>
        <p:txBody>
          <a:bodyPr>
            <a:normAutofit fontScale="92500" lnSpcReduction="10000"/>
          </a:bodyPr>
          <a:lstStyle/>
          <a:p>
            <a:pPr fontAlgn="base"/>
            <a:r>
              <a:rPr lang="en-US" dirty="0"/>
              <a:t>Advantages of adding Maximum and Minimum attributes, which help to decrease time </a:t>
            </a:r>
            <a:r>
              <a:rPr lang="en-US" dirty="0" err="1" smtClean="0"/>
              <a:t>complexity.If</a:t>
            </a:r>
            <a:r>
              <a:rPr lang="en-US" dirty="0" smtClean="0"/>
              <a:t> </a:t>
            </a:r>
            <a:r>
              <a:rPr lang="en-US" dirty="0"/>
              <a:t>any of Minimum and Maximum value of VEB Tree is empty(NIL or -1 in code) then there is no element present in the Tree.</a:t>
            </a:r>
          </a:p>
          <a:p>
            <a:pPr fontAlgn="base"/>
            <a:r>
              <a:rPr lang="en-US" dirty="0"/>
              <a:t>If both Minimum and Maximum is equal then only one value is present in the structure.</a:t>
            </a:r>
          </a:p>
          <a:p>
            <a:pPr fontAlgn="base"/>
            <a:r>
              <a:rPr lang="en-US" dirty="0"/>
              <a:t>If both are present and distinct then two or more elements are present in the Tree.</a:t>
            </a:r>
          </a:p>
          <a:p>
            <a:pPr fontAlgn="base"/>
            <a:r>
              <a:rPr lang="en-US" dirty="0"/>
              <a:t>We can insert and delete keys by just setting maximum and minimum values as per conditions in constant time( O(1) ) which helps in decreasing recursive call chain: If only one key is present in the VEB then to delete that key we simply set min and max to the nil value. Similarly, if no keys are present then we can insert by just setting min and max to the key we want to insert. These are O(1) operations.</a:t>
            </a:r>
          </a:p>
          <a:p>
            <a:pPr fontAlgn="base"/>
            <a:r>
              <a:rPr lang="en-US" dirty="0"/>
              <a:t>In successor and predecessor queries, we can take decisions from minimum and maximum values of VEB,</a:t>
            </a:r>
          </a:p>
          <a:p>
            <a:endParaRPr lang="en-IN" dirty="0"/>
          </a:p>
        </p:txBody>
      </p:sp>
    </p:spTree>
    <p:extLst>
      <p:ext uri="{BB962C8B-B14F-4D97-AF65-F5344CB8AC3E}">
        <p14:creationId xmlns:p14="http://schemas.microsoft.com/office/powerpoint/2010/main" val="35881130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Disjoint-set-Union</a:t>
            </a:r>
            <a:endParaRPr lang="en-IN" dirty="0"/>
          </a:p>
        </p:txBody>
      </p:sp>
      <p:sp>
        <p:nvSpPr>
          <p:cNvPr id="3" name="Content Placeholder 2"/>
          <p:cNvSpPr>
            <a:spLocks noGrp="1"/>
          </p:cNvSpPr>
          <p:nvPr>
            <p:ph idx="1"/>
          </p:nvPr>
        </p:nvSpPr>
        <p:spPr>
          <a:xfrm>
            <a:off x="1134716" y="1772816"/>
            <a:ext cx="9540552" cy="4480520"/>
          </a:xfrm>
        </p:spPr>
        <p:txBody>
          <a:bodyPr>
            <a:noAutofit/>
          </a:bodyPr>
          <a:lstStyle/>
          <a:p>
            <a:r>
              <a:rPr lang="en-IN" sz="2400" dirty="0" smtClean="0"/>
              <a:t>In Kruskal’s Algorithm, we create forests in such a way that whenever we insert a new edge into the future MST ,it is inserted making sure that it doesn’t create  a cycle .</a:t>
            </a:r>
          </a:p>
          <a:p>
            <a:r>
              <a:rPr lang="en-US" sz="2400" dirty="0"/>
              <a:t>How would we check if adding an edge {u, v} would create a cycle</a:t>
            </a:r>
            <a:r>
              <a:rPr lang="en-US" sz="2400" dirty="0" smtClean="0"/>
              <a:t>?</a:t>
            </a:r>
          </a:p>
          <a:p>
            <a:pPr lvl="4"/>
            <a:r>
              <a:rPr lang="en-US" sz="2400" dirty="0"/>
              <a:t>Would create a cycle if u and v are already in the same component. </a:t>
            </a:r>
            <a:endParaRPr lang="en-US" sz="2400" dirty="0" smtClean="0"/>
          </a:p>
          <a:p>
            <a:pPr lvl="4"/>
            <a:endParaRPr lang="en-US" sz="2400" dirty="0"/>
          </a:p>
          <a:p>
            <a:r>
              <a:rPr lang="en-US" sz="2400" dirty="0"/>
              <a:t>Components merge when we add an </a:t>
            </a:r>
            <a:r>
              <a:rPr lang="en-US" sz="2400" dirty="0" smtClean="0"/>
              <a:t>edge</a:t>
            </a:r>
          </a:p>
          <a:p>
            <a:r>
              <a:rPr lang="en-US" sz="2400" dirty="0"/>
              <a:t>Need a way to: check if u and v are in same component and to merge two components into one</a:t>
            </a:r>
            <a:r>
              <a:rPr lang="en-US" sz="2400" dirty="0" smtClean="0"/>
              <a:t>.</a:t>
            </a:r>
          </a:p>
          <a:p>
            <a:pPr lvl="1"/>
            <a:r>
              <a:rPr lang="en-US" sz="2400" dirty="0" err="1" smtClean="0"/>
              <a:t>Solution:Union-Find</a:t>
            </a:r>
            <a:r>
              <a:rPr lang="en-US" sz="2400" dirty="0" smtClean="0"/>
              <a:t>  ADT</a:t>
            </a:r>
          </a:p>
        </p:txBody>
      </p:sp>
    </p:spTree>
    <p:extLst>
      <p:ext uri="{BB962C8B-B14F-4D97-AF65-F5344CB8AC3E}">
        <p14:creationId xmlns:p14="http://schemas.microsoft.com/office/powerpoint/2010/main" val="3906041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9576" y="116632"/>
            <a:ext cx="9144000" cy="1143000"/>
          </a:xfrm>
        </p:spPr>
        <p:txBody>
          <a:bodyPr/>
          <a:lstStyle/>
          <a:p>
            <a:r>
              <a:rPr lang="en-IN" dirty="0" smtClean="0"/>
              <a:t>About Union Find ADT</a:t>
            </a:r>
            <a:br>
              <a:rPr lang="en-IN" dirty="0" smtClean="0"/>
            </a:br>
            <a:endParaRPr lang="en-IN" dirty="0"/>
          </a:p>
        </p:txBody>
      </p:sp>
      <p:sp>
        <p:nvSpPr>
          <p:cNvPr id="3" name="Content Placeholder 2"/>
          <p:cNvSpPr>
            <a:spLocks noGrp="1"/>
          </p:cNvSpPr>
          <p:nvPr>
            <p:ph idx="1"/>
          </p:nvPr>
        </p:nvSpPr>
        <p:spPr>
          <a:xfrm>
            <a:off x="1415480" y="1259632"/>
            <a:ext cx="9216008" cy="4401616"/>
          </a:xfrm>
        </p:spPr>
        <p:txBody>
          <a:bodyPr>
            <a:noAutofit/>
          </a:bodyPr>
          <a:lstStyle/>
          <a:p>
            <a:pPr marL="0" indent="0">
              <a:buNone/>
            </a:pPr>
            <a:endParaRPr lang="en-US" sz="2400" dirty="0" smtClean="0"/>
          </a:p>
          <a:p>
            <a:r>
              <a:rPr lang="en-US" sz="2400" dirty="0" smtClean="0"/>
              <a:t>The </a:t>
            </a:r>
            <a:r>
              <a:rPr lang="en-US" sz="2400" dirty="0"/>
              <a:t>Union-Find abstract data type supports the following operations: </a:t>
            </a:r>
            <a:endParaRPr lang="en-US" sz="2400" dirty="0" smtClean="0"/>
          </a:p>
          <a:p>
            <a:pPr lvl="1"/>
            <a:r>
              <a:rPr lang="en-US" sz="2400" dirty="0" err="1"/>
              <a:t>UF.create</a:t>
            </a:r>
            <a:r>
              <a:rPr lang="en-US" sz="2400" dirty="0"/>
              <a:t>(S) — create the data structure containing |S| sets, each containing one item from S</a:t>
            </a:r>
            <a:r>
              <a:rPr lang="en-US" sz="2400" dirty="0" smtClean="0"/>
              <a:t>.		</a:t>
            </a:r>
          </a:p>
          <a:p>
            <a:pPr marL="685800" lvl="2" indent="0">
              <a:buNone/>
            </a:pPr>
            <a:r>
              <a:rPr lang="en-US" sz="2200" dirty="0"/>
              <a:t>	</a:t>
            </a:r>
            <a:r>
              <a:rPr lang="en-US" sz="2200" dirty="0" smtClean="0"/>
              <a:t>					- O(|S|) time.</a:t>
            </a:r>
          </a:p>
          <a:p>
            <a:pPr lvl="1"/>
            <a:r>
              <a:rPr lang="en-US" sz="2400" dirty="0" err="1" smtClean="0"/>
              <a:t>UF.union</a:t>
            </a:r>
            <a:r>
              <a:rPr lang="en-US" sz="2400" dirty="0" smtClean="0"/>
              <a:t> </a:t>
            </a:r>
            <a:r>
              <a:rPr lang="en-US" sz="2400" dirty="0"/>
              <a:t>(A, B) - connect two elements A and B. Find (A, B) - find, is there any path connecting two elements A and </a:t>
            </a:r>
            <a:r>
              <a:rPr lang="en-US" sz="2400" dirty="0" smtClean="0"/>
              <a:t>B.</a:t>
            </a:r>
          </a:p>
          <a:p>
            <a:pPr marL="365760" lvl="1" indent="0">
              <a:buNone/>
            </a:pPr>
            <a:r>
              <a:rPr lang="en-US" sz="2400" dirty="0"/>
              <a:t>	</a:t>
            </a:r>
            <a:r>
              <a:rPr lang="en-US" sz="2400" dirty="0" smtClean="0"/>
              <a:t>					-O(1) time.</a:t>
            </a:r>
          </a:p>
          <a:p>
            <a:pPr lvl="1"/>
            <a:r>
              <a:rPr lang="en-US" sz="2400" dirty="0" smtClean="0"/>
              <a:t>UF.</a:t>
            </a:r>
            <a:r>
              <a:rPr lang="en-US" sz="2400" dirty="0"/>
              <a:t> Find (A, B) - check if </a:t>
            </a:r>
            <a:r>
              <a:rPr lang="en-US" sz="2400" dirty="0" err="1"/>
              <a:t>Arr</a:t>
            </a:r>
            <a:r>
              <a:rPr lang="en-US" sz="2400" dirty="0"/>
              <a:t>[ A ] is equal to </a:t>
            </a:r>
            <a:r>
              <a:rPr lang="en-US" sz="2400" dirty="0" err="1"/>
              <a:t>Arr</a:t>
            </a:r>
            <a:r>
              <a:rPr lang="en-US" sz="2400" dirty="0"/>
              <a:t>[ B ] or not. Union (A, B) - Connect A to B and merge the components having A and B by changing all the elements ,whose value is equal to </a:t>
            </a:r>
            <a:r>
              <a:rPr lang="en-US" sz="2400" dirty="0" err="1"/>
              <a:t>Arr</a:t>
            </a:r>
            <a:r>
              <a:rPr lang="en-US" sz="2400" dirty="0"/>
              <a:t>[ A ], to </a:t>
            </a:r>
            <a:r>
              <a:rPr lang="en-US" sz="2400" dirty="0" err="1"/>
              <a:t>Arr</a:t>
            </a:r>
            <a:r>
              <a:rPr lang="en-US" sz="2400" dirty="0"/>
              <a:t>[ B </a:t>
            </a:r>
            <a:r>
              <a:rPr lang="en-US" sz="2400" dirty="0" smtClean="0"/>
              <a:t>].				-O(1) time.</a:t>
            </a:r>
          </a:p>
          <a:p>
            <a:pPr marL="365760" lvl="1" indent="0">
              <a:buNone/>
            </a:pPr>
            <a:endParaRPr lang="en-US" sz="2400" dirty="0"/>
          </a:p>
        </p:txBody>
      </p:sp>
    </p:spTree>
    <p:extLst>
      <p:ext uri="{BB962C8B-B14F-4D97-AF65-F5344CB8AC3E}">
        <p14:creationId xmlns:p14="http://schemas.microsoft.com/office/powerpoint/2010/main" val="14131750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5520" y="-34355"/>
            <a:ext cx="9144000" cy="1143000"/>
          </a:xfrm>
        </p:spPr>
        <p:txBody>
          <a:bodyPr/>
          <a:lstStyle/>
          <a:p>
            <a:r>
              <a:rPr lang="en-IN" dirty="0" smtClean="0"/>
              <a:t>Example of Union-Find operations</a:t>
            </a:r>
            <a:endParaRPr lang="en-IN" dirty="0"/>
          </a:p>
        </p:txBody>
      </p:sp>
      <p:sp>
        <p:nvSpPr>
          <p:cNvPr id="5" name="Content Placeholder 4"/>
          <p:cNvSpPr>
            <a:spLocks noGrp="1"/>
          </p:cNvSpPr>
          <p:nvPr>
            <p:ph idx="1"/>
          </p:nvPr>
        </p:nvSpPr>
        <p:spPr/>
        <p:txBody>
          <a:bodyPr/>
          <a:lstStyle/>
          <a:p>
            <a:r>
              <a:rPr lang="en-US" dirty="0"/>
              <a:t>Initially there are 10 subsets and each subset has single element in it</a:t>
            </a:r>
            <a:r>
              <a:rPr lang="en-US" dirty="0" smtClean="0"/>
              <a:t>.</a:t>
            </a:r>
          </a:p>
          <a:p>
            <a:pPr marL="0" indent="0">
              <a:buNone/>
            </a:pPr>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250" y="2708920"/>
            <a:ext cx="7429500" cy="140017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250" y="4695825"/>
            <a:ext cx="7429500" cy="1400175"/>
          </a:xfrm>
          <a:prstGeom prst="rect">
            <a:avLst/>
          </a:prstGeom>
        </p:spPr>
      </p:pic>
    </p:spTree>
    <p:extLst>
      <p:ext uri="{BB962C8B-B14F-4D97-AF65-F5344CB8AC3E}">
        <p14:creationId xmlns:p14="http://schemas.microsoft.com/office/powerpoint/2010/main" val="3425029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9416" y="764704"/>
            <a:ext cx="9828584" cy="5331296"/>
          </a:xfrm>
        </p:spPr>
        <p:txBody>
          <a:bodyPr/>
          <a:lstStyle/>
          <a:p>
            <a:r>
              <a:rPr lang="en-US" dirty="0"/>
              <a:t>Let’s perform some Operations: 1) Union(2, 1</a:t>
            </a:r>
            <a:r>
              <a:rPr lang="en-US" dirty="0" smtClean="0"/>
              <a:t>)</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r>
              <a:rPr lang="en-IN" dirty="0" err="1"/>
              <a:t>Arr</a:t>
            </a:r>
            <a:r>
              <a:rPr lang="en-IN" dirty="0"/>
              <a:t> will be: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5600" y="1484784"/>
            <a:ext cx="7429500" cy="140017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1624" y="4149080"/>
            <a:ext cx="7429500" cy="1400175"/>
          </a:xfrm>
          <a:prstGeom prst="rect">
            <a:avLst/>
          </a:prstGeom>
        </p:spPr>
      </p:pic>
    </p:spTree>
    <p:extLst>
      <p:ext uri="{BB962C8B-B14F-4D97-AF65-F5344CB8AC3E}">
        <p14:creationId xmlns:p14="http://schemas.microsoft.com/office/powerpoint/2010/main" val="31235912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9415" y="188640"/>
            <a:ext cx="9828584" cy="5760640"/>
          </a:xfrm>
        </p:spPr>
        <p:txBody>
          <a:bodyPr/>
          <a:lstStyle/>
          <a:p>
            <a:r>
              <a:rPr lang="en-US" dirty="0" smtClean="0"/>
              <a:t>Further after performing  Union(4</a:t>
            </a:r>
            <a:r>
              <a:rPr lang="en-US" dirty="0"/>
              <a:t>, 3</a:t>
            </a:r>
            <a:r>
              <a:rPr lang="en-US" dirty="0" smtClean="0"/>
              <a:t>) ,Union(8</a:t>
            </a:r>
            <a:r>
              <a:rPr lang="en-US" dirty="0"/>
              <a:t>, 4</a:t>
            </a:r>
            <a:r>
              <a:rPr lang="en-US" dirty="0" smtClean="0"/>
              <a:t>) , </a:t>
            </a:r>
            <a:r>
              <a:rPr lang="en-US" dirty="0"/>
              <a:t>Union(9, 3</a:t>
            </a:r>
            <a:r>
              <a:rPr lang="en-US" dirty="0" smtClean="0"/>
              <a:t>) and </a:t>
            </a:r>
            <a:r>
              <a:rPr lang="en-IN" dirty="0"/>
              <a:t>Union(6, 5)</a:t>
            </a:r>
            <a:endParaRPr lang="en-US" dirty="0" smtClean="0"/>
          </a:p>
          <a:p>
            <a:pPr marL="0" indent="0">
              <a:buNone/>
            </a:pPr>
            <a:endParaRPr lang="en-US" dirty="0"/>
          </a:p>
          <a:p>
            <a:endParaRPr lang="en-US" dirty="0" smtClean="0"/>
          </a:p>
          <a:p>
            <a:endParaRPr lang="en-US" dirty="0"/>
          </a:p>
          <a:p>
            <a:endParaRPr lang="en-US" dirty="0" smtClean="0"/>
          </a:p>
          <a:p>
            <a:endParaRPr lang="en-US" dirty="0" smtClean="0"/>
          </a:p>
          <a:p>
            <a:r>
              <a:rPr lang="en-US" dirty="0" err="1" smtClean="0"/>
              <a:t>Arr</a:t>
            </a:r>
            <a:r>
              <a:rPr lang="en-US" dirty="0" smtClean="0"/>
              <a:t> looks as follows:</a:t>
            </a:r>
          </a:p>
          <a:p>
            <a:r>
              <a:rPr lang="en-US" dirty="0"/>
              <a:t>Find (0, 7) - as 0 and 7 are disconnected ,this will gives false </a:t>
            </a:r>
            <a:r>
              <a:rPr lang="en-US" dirty="0" smtClean="0"/>
              <a:t>result</a:t>
            </a:r>
          </a:p>
          <a:p>
            <a:r>
              <a:rPr lang="en-US" dirty="0"/>
              <a:t> Find (8, 9) -though 8 and 9 are not connected directly ,but there exist a path connecting 8 and 9, so it will give us true result.</a:t>
            </a:r>
            <a:endParaRPr lang="en-IN" dirty="0"/>
          </a:p>
          <a:p>
            <a:pPr marL="0" indent="0">
              <a:buNone/>
            </a:pP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7254" y="993125"/>
            <a:ext cx="7060207" cy="206375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0866" y="5013176"/>
            <a:ext cx="7429500" cy="1400175"/>
          </a:xfrm>
          <a:prstGeom prst="rect">
            <a:avLst/>
          </a:prstGeom>
        </p:spPr>
      </p:pic>
    </p:spTree>
    <p:extLst>
      <p:ext uri="{BB962C8B-B14F-4D97-AF65-F5344CB8AC3E}">
        <p14:creationId xmlns:p14="http://schemas.microsoft.com/office/powerpoint/2010/main" val="17501456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1504" y="-459432"/>
            <a:ext cx="9144000" cy="1143000"/>
          </a:xfrm>
        </p:spPr>
        <p:txBody>
          <a:bodyPr/>
          <a:lstStyle/>
          <a:p>
            <a:pPr algn="ctr"/>
            <a:r>
              <a:rPr lang="en-IN" dirty="0" smtClean="0"/>
              <a:t>Comparisons: AVL Tree</a:t>
            </a:r>
            <a:endParaRPr lang="en-IN"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55440" y="908720"/>
            <a:ext cx="9864080" cy="5762803"/>
          </a:xfrm>
        </p:spPr>
      </p:pic>
    </p:spTree>
    <p:extLst>
      <p:ext uri="{BB962C8B-B14F-4D97-AF65-F5344CB8AC3E}">
        <p14:creationId xmlns:p14="http://schemas.microsoft.com/office/powerpoint/2010/main" val="8581136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1464" y="-459432"/>
            <a:ext cx="9144000" cy="1143000"/>
          </a:xfrm>
        </p:spPr>
        <p:txBody>
          <a:bodyPr/>
          <a:lstStyle/>
          <a:p>
            <a:pPr algn="ctr"/>
            <a:r>
              <a:rPr lang="en-IN" dirty="0" err="1" smtClean="0"/>
              <a:t>Comparisons:VEB</a:t>
            </a:r>
            <a:r>
              <a:rPr lang="en-IN" dirty="0" smtClean="0"/>
              <a:t> Tree</a:t>
            </a:r>
            <a:endParaRPr lang="en-IN"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55440" y="683568"/>
            <a:ext cx="9505056" cy="5918517"/>
          </a:xfrm>
        </p:spPr>
      </p:pic>
    </p:spTree>
    <p:extLst>
      <p:ext uri="{BB962C8B-B14F-4D97-AF65-F5344CB8AC3E}">
        <p14:creationId xmlns:p14="http://schemas.microsoft.com/office/powerpoint/2010/main" val="3322073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IN" dirty="0" smtClean="0"/>
              <a:t>Goal:</a:t>
            </a:r>
            <a:endParaRPr dirty="0"/>
          </a:p>
        </p:txBody>
      </p:sp>
      <p:sp>
        <p:nvSpPr>
          <p:cNvPr id="14" name="Content Placeholder 13"/>
          <p:cNvSpPr>
            <a:spLocks noGrp="1"/>
          </p:cNvSpPr>
          <p:nvPr>
            <p:ph idx="1"/>
          </p:nvPr>
        </p:nvSpPr>
        <p:spPr/>
        <p:txBody>
          <a:bodyPr>
            <a:normAutofit/>
          </a:bodyPr>
          <a:lstStyle/>
          <a:p>
            <a:r>
              <a:rPr lang="en-IN" sz="4000" dirty="0" smtClean="0"/>
              <a:t>Comparison of performance of Kruskal’s Minimum Spanning Tree algorithm with its implementation through van </a:t>
            </a:r>
            <a:r>
              <a:rPr lang="en-IN" sz="4000" dirty="0" err="1" smtClean="0"/>
              <a:t>Emde</a:t>
            </a:r>
            <a:r>
              <a:rPr lang="en-IN" sz="4000" dirty="0" smtClean="0"/>
              <a:t> Boas Tree and AVL tree with Union Find.</a:t>
            </a:r>
            <a:endParaRPr sz="4000" dirty="0"/>
          </a:p>
        </p:txBody>
      </p:sp>
    </p:spTree>
    <p:extLst>
      <p:ext uri="{BB962C8B-B14F-4D97-AF65-F5344CB8AC3E}">
        <p14:creationId xmlns:p14="http://schemas.microsoft.com/office/powerpoint/2010/main" val="30428263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3472" y="-459432"/>
            <a:ext cx="9144000" cy="1143000"/>
          </a:xfrm>
        </p:spPr>
        <p:txBody>
          <a:bodyPr/>
          <a:lstStyle/>
          <a:p>
            <a:pPr algn="ctr"/>
            <a:r>
              <a:rPr lang="en-IN" dirty="0" err="1" smtClean="0"/>
              <a:t>Comparisons:VEB</a:t>
            </a:r>
            <a:r>
              <a:rPr lang="en-IN" dirty="0" smtClean="0"/>
              <a:t> </a:t>
            </a:r>
            <a:r>
              <a:rPr lang="en-IN" dirty="0" err="1" smtClean="0"/>
              <a:t>vs</a:t>
            </a:r>
            <a:r>
              <a:rPr lang="en-IN" dirty="0" smtClean="0"/>
              <a:t> AVL</a:t>
            </a:r>
            <a:endParaRPr lang="en-IN"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11424" y="596184"/>
            <a:ext cx="10585176" cy="6145184"/>
          </a:xfrm>
        </p:spPr>
      </p:pic>
    </p:spTree>
    <p:extLst>
      <p:ext uri="{BB962C8B-B14F-4D97-AF65-F5344CB8AC3E}">
        <p14:creationId xmlns:p14="http://schemas.microsoft.com/office/powerpoint/2010/main" val="1683189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Observations:</a:t>
            </a:r>
            <a:endParaRPr lang="en-IN" dirty="0"/>
          </a:p>
        </p:txBody>
      </p:sp>
      <p:sp>
        <p:nvSpPr>
          <p:cNvPr id="3" name="Content Placeholder 2"/>
          <p:cNvSpPr>
            <a:spLocks noGrp="1"/>
          </p:cNvSpPr>
          <p:nvPr>
            <p:ph idx="1"/>
          </p:nvPr>
        </p:nvSpPr>
        <p:spPr/>
        <p:txBody>
          <a:bodyPr>
            <a:noAutofit/>
          </a:bodyPr>
          <a:lstStyle/>
          <a:p>
            <a:pPr lvl="0"/>
            <a:r>
              <a:rPr lang="en-IN" sz="2400" dirty="0"/>
              <a:t>We can see that for the initial values, the AVL tree outperforms the VEB tree. The reason for this are the constants that are associated with the VEB tree, which has a fixed structure, unlike the dynamically changing AVL tree.</a:t>
            </a:r>
          </a:p>
          <a:p>
            <a:pPr lvl="0"/>
            <a:r>
              <a:rPr lang="en-IN" sz="2400" dirty="0"/>
              <a:t>For higher values, the VEB tree starts to outperform the AVL tree as the O(log </a:t>
            </a:r>
            <a:r>
              <a:rPr lang="en-IN" sz="2400" dirty="0" err="1"/>
              <a:t>log</a:t>
            </a:r>
            <a:r>
              <a:rPr lang="en-IN" sz="2400" dirty="0"/>
              <a:t> u)(u being universe size) factor of </a:t>
            </a:r>
            <a:r>
              <a:rPr lang="en-IN" sz="2400" dirty="0" err="1"/>
              <a:t>vEB</a:t>
            </a:r>
            <a:r>
              <a:rPr lang="en-IN" sz="2400" dirty="0"/>
              <a:t> tree becomes significantly smaller than the O(log n) (n being the number of edges in tree) of the AVL tree.</a:t>
            </a:r>
          </a:p>
          <a:p>
            <a:pPr lvl="0"/>
            <a:r>
              <a:rPr lang="en-IN" sz="2400" dirty="0"/>
              <a:t>The increase in performance is not very pronounced at the given range. However following the same trend, the performance of </a:t>
            </a:r>
            <a:r>
              <a:rPr lang="en-IN" sz="2400" dirty="0" err="1"/>
              <a:t>vEB</a:t>
            </a:r>
            <a:r>
              <a:rPr lang="en-IN" sz="2400" dirty="0"/>
              <a:t> tree should be considerably better than the AVL tree at higher number of edges and the weight range.  </a:t>
            </a:r>
          </a:p>
          <a:p>
            <a:pPr marL="0" indent="0">
              <a:buNone/>
            </a:pPr>
            <a:endParaRPr lang="en-IN" sz="2400" dirty="0"/>
          </a:p>
        </p:txBody>
      </p:sp>
    </p:spTree>
    <p:extLst>
      <p:ext uri="{BB962C8B-B14F-4D97-AF65-F5344CB8AC3E}">
        <p14:creationId xmlns:p14="http://schemas.microsoft.com/office/powerpoint/2010/main" val="2769393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3792" y="2420888"/>
            <a:ext cx="9144000" cy="1143000"/>
          </a:xfrm>
        </p:spPr>
        <p:txBody>
          <a:bodyPr>
            <a:normAutofit/>
          </a:bodyPr>
          <a:lstStyle/>
          <a:p>
            <a:r>
              <a:rPr lang="en-IN" sz="6000" dirty="0" smtClean="0"/>
              <a:t>Thank You!</a:t>
            </a:r>
            <a:endParaRPr lang="en-IN" sz="6000" dirty="0"/>
          </a:p>
        </p:txBody>
      </p:sp>
    </p:spTree>
    <p:extLst>
      <p:ext uri="{BB962C8B-B14F-4D97-AF65-F5344CB8AC3E}">
        <p14:creationId xmlns:p14="http://schemas.microsoft.com/office/powerpoint/2010/main" val="2321343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About: Minimum Spanning Tree</a:t>
            </a:r>
            <a:endParaRPr lang="en-IN" dirty="0"/>
          </a:p>
        </p:txBody>
      </p:sp>
      <p:sp>
        <p:nvSpPr>
          <p:cNvPr id="3" name="Content Placeholder 2"/>
          <p:cNvSpPr>
            <a:spLocks noGrp="1"/>
          </p:cNvSpPr>
          <p:nvPr>
            <p:ph idx="1"/>
          </p:nvPr>
        </p:nvSpPr>
        <p:spPr/>
        <p:txBody>
          <a:bodyPr>
            <a:noAutofit/>
          </a:bodyPr>
          <a:lstStyle/>
          <a:p>
            <a:r>
              <a:rPr lang="en-US" sz="3200" b="1" dirty="0"/>
              <a:t>Minimum</a:t>
            </a:r>
            <a:r>
              <a:rPr lang="en-US" sz="3200" dirty="0"/>
              <a:t>-</a:t>
            </a:r>
            <a:r>
              <a:rPr lang="en-US" sz="3200" b="1" dirty="0"/>
              <a:t>Cost Spanning </a:t>
            </a:r>
            <a:r>
              <a:rPr lang="en-US" sz="3200" b="1" dirty="0" smtClean="0"/>
              <a:t>Trees</a:t>
            </a:r>
            <a:r>
              <a:rPr lang="en-US" sz="3200" dirty="0"/>
              <a:t>:</a:t>
            </a:r>
            <a:r>
              <a:rPr lang="en-US" sz="3200" dirty="0" smtClean="0"/>
              <a:t> </a:t>
            </a:r>
            <a:r>
              <a:rPr lang="en-US" sz="3200" dirty="0"/>
              <a:t>A </a:t>
            </a:r>
            <a:r>
              <a:rPr lang="en-US" sz="3200" b="1" dirty="0"/>
              <a:t>Spanning Tree</a:t>
            </a:r>
            <a:r>
              <a:rPr lang="en-US" sz="3200" dirty="0"/>
              <a:t> for G is a </a:t>
            </a:r>
            <a:r>
              <a:rPr lang="en-US" sz="3200" dirty="0" err="1"/>
              <a:t>subgraph</a:t>
            </a:r>
            <a:r>
              <a:rPr lang="en-US" sz="3200" dirty="0"/>
              <a:t> of G that it is a free </a:t>
            </a:r>
            <a:r>
              <a:rPr lang="en-US" sz="3200" dirty="0" smtClean="0"/>
              <a:t>tree</a:t>
            </a:r>
            <a:r>
              <a:rPr lang="en-US" sz="3200" dirty="0"/>
              <a:t> connecting all vertices in V. The </a:t>
            </a:r>
            <a:r>
              <a:rPr lang="en-US" sz="3200" b="1" dirty="0"/>
              <a:t>cost</a:t>
            </a:r>
            <a:r>
              <a:rPr lang="en-US" sz="3200" dirty="0"/>
              <a:t> of a </a:t>
            </a:r>
            <a:r>
              <a:rPr lang="en-US" sz="3200" b="1" dirty="0"/>
              <a:t>spanning tree</a:t>
            </a:r>
            <a:r>
              <a:rPr lang="en-US" sz="3200" dirty="0"/>
              <a:t> is the sum of costs on its edges</a:t>
            </a:r>
            <a:r>
              <a:rPr lang="en-US" sz="3200" dirty="0" smtClean="0"/>
              <a:t>.</a:t>
            </a:r>
          </a:p>
          <a:p>
            <a:r>
              <a:rPr lang="en-US" sz="3200" dirty="0" smtClean="0"/>
              <a:t> </a:t>
            </a:r>
            <a:r>
              <a:rPr lang="en-US" sz="3200" dirty="0"/>
              <a:t>An MST of G is a </a:t>
            </a:r>
            <a:r>
              <a:rPr lang="en-US" sz="3200" b="1" dirty="0"/>
              <a:t>spanning tree</a:t>
            </a:r>
            <a:r>
              <a:rPr lang="en-US" sz="3200" dirty="0"/>
              <a:t> of G having a </a:t>
            </a:r>
            <a:r>
              <a:rPr lang="en-US" sz="3200" b="1" dirty="0"/>
              <a:t>minimum </a:t>
            </a:r>
            <a:r>
              <a:rPr lang="en-US" sz="3200" b="1" dirty="0" smtClean="0"/>
              <a:t>cost.</a:t>
            </a:r>
          </a:p>
          <a:p>
            <a:r>
              <a:rPr lang="en-IN" sz="3000" dirty="0" smtClean="0"/>
              <a:t>A spanning tree is always connected and has no cycles with </a:t>
            </a:r>
            <a:r>
              <a:rPr lang="en-IN" sz="3000" dirty="0" err="1" smtClean="0"/>
              <a:t>atmost</a:t>
            </a:r>
            <a:r>
              <a:rPr lang="en-IN" sz="3000" dirty="0" smtClean="0"/>
              <a:t> n-1 edges, where n is the number of vertices</a:t>
            </a:r>
          </a:p>
          <a:p>
            <a:endParaRPr lang="en-IN" sz="3000" dirty="0" smtClean="0"/>
          </a:p>
        </p:txBody>
      </p:sp>
    </p:spTree>
    <p:extLst>
      <p:ext uri="{BB962C8B-B14F-4D97-AF65-F5344CB8AC3E}">
        <p14:creationId xmlns:p14="http://schemas.microsoft.com/office/powerpoint/2010/main" val="12342296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Example:</a:t>
            </a:r>
            <a:endParaRPr lang="en-IN"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1591" y="2204864"/>
            <a:ext cx="10128818" cy="3425924"/>
          </a:xfrm>
        </p:spPr>
      </p:pic>
    </p:spTree>
    <p:extLst>
      <p:ext uri="{BB962C8B-B14F-4D97-AF65-F5344CB8AC3E}">
        <p14:creationId xmlns:p14="http://schemas.microsoft.com/office/powerpoint/2010/main" val="24117620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About: Kruskal’s Algorithm</a:t>
            </a:r>
            <a:endParaRPr lang="en-IN" dirty="0"/>
          </a:p>
        </p:txBody>
      </p:sp>
      <p:sp>
        <p:nvSpPr>
          <p:cNvPr id="3" name="Content Placeholder 2"/>
          <p:cNvSpPr>
            <a:spLocks noGrp="1"/>
          </p:cNvSpPr>
          <p:nvPr>
            <p:ph idx="1"/>
          </p:nvPr>
        </p:nvSpPr>
        <p:spPr/>
        <p:txBody>
          <a:bodyPr>
            <a:normAutofit/>
          </a:bodyPr>
          <a:lstStyle/>
          <a:p>
            <a:r>
              <a:rPr lang="en-US" sz="3200" dirty="0" err="1"/>
              <a:t>Kruskal's</a:t>
            </a:r>
            <a:r>
              <a:rPr lang="en-US" sz="3200" dirty="0"/>
              <a:t> algorithm is a minimum-spanning-tree algorithm which finds an edge of the least possible weight that connects any two trees in the </a:t>
            </a:r>
            <a:r>
              <a:rPr lang="en-US" sz="3200" dirty="0" smtClean="0"/>
              <a:t>forest.</a:t>
            </a:r>
          </a:p>
          <a:p>
            <a:r>
              <a:rPr lang="en-US" sz="3200" dirty="0" smtClean="0"/>
              <a:t>It is a greedy Algorithm.</a:t>
            </a:r>
          </a:p>
          <a:p>
            <a:r>
              <a:rPr lang="en-US" sz="3200" dirty="0"/>
              <a:t>This means it finds a subset of the edges that forms a tree that includes every vertex, where the total weight of all the edges in the tree is minimized.</a:t>
            </a:r>
            <a:endParaRPr lang="en-IN" sz="3200" dirty="0"/>
          </a:p>
        </p:txBody>
      </p:sp>
    </p:spTree>
    <p:extLst>
      <p:ext uri="{BB962C8B-B14F-4D97-AF65-F5344CB8AC3E}">
        <p14:creationId xmlns:p14="http://schemas.microsoft.com/office/powerpoint/2010/main" val="32591107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7488" y="13033"/>
            <a:ext cx="8893274" cy="504056"/>
          </a:xfrm>
        </p:spPr>
        <p:txBody>
          <a:bodyPr>
            <a:normAutofit fontScale="90000"/>
          </a:bodyPr>
          <a:lstStyle/>
          <a:p>
            <a:r>
              <a:rPr lang="en-IN" dirty="0" smtClean="0"/>
              <a:t>		Kruskal’s Algo Demo:</a:t>
            </a:r>
            <a:endParaRPr lang="en-IN" dirty="0"/>
          </a:p>
        </p:txBody>
      </p:sp>
      <p:pic>
        <p:nvPicPr>
          <p:cNvPr id="4" name="kruskal-demo">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95400" y="517089"/>
            <a:ext cx="10879085" cy="6119059"/>
          </a:xfrm>
        </p:spPr>
      </p:pic>
    </p:spTree>
    <p:extLst>
      <p:ext uri="{BB962C8B-B14F-4D97-AF65-F5344CB8AC3E}">
        <p14:creationId xmlns:p14="http://schemas.microsoft.com/office/powerpoint/2010/main" val="26011786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3472" y="260648"/>
            <a:ext cx="9144000" cy="1143000"/>
          </a:xfrm>
        </p:spPr>
        <p:txBody>
          <a:bodyPr/>
          <a:lstStyle/>
          <a:p>
            <a:r>
              <a:rPr lang="en-IN" dirty="0" smtClean="0"/>
              <a:t>AVL Tree:</a:t>
            </a:r>
            <a:endParaRPr lang="en-IN" dirty="0"/>
          </a:p>
        </p:txBody>
      </p:sp>
      <p:sp>
        <p:nvSpPr>
          <p:cNvPr id="3" name="Content Placeholder 2"/>
          <p:cNvSpPr>
            <a:spLocks noGrp="1"/>
          </p:cNvSpPr>
          <p:nvPr>
            <p:ph idx="1"/>
          </p:nvPr>
        </p:nvSpPr>
        <p:spPr>
          <a:xfrm>
            <a:off x="839416" y="1556792"/>
            <a:ext cx="9720064" cy="4483224"/>
          </a:xfrm>
        </p:spPr>
        <p:txBody>
          <a:bodyPr/>
          <a:lstStyle/>
          <a:p>
            <a:r>
              <a:rPr lang="en-US" dirty="0"/>
              <a:t>An AVL Tree is a self-balancing binary search tree. It was the first such data structure to be invented</a:t>
            </a:r>
            <a:r>
              <a:rPr lang="en-US" dirty="0" smtClean="0"/>
              <a:t>.</a:t>
            </a:r>
          </a:p>
          <a:p>
            <a:r>
              <a:rPr lang="en-US" dirty="0"/>
              <a:t>In an AVL Tree, the heights of the two child </a:t>
            </a:r>
            <a:r>
              <a:rPr lang="en-US" dirty="0" err="1"/>
              <a:t>subtrees</a:t>
            </a:r>
            <a:r>
              <a:rPr lang="en-US" dirty="0"/>
              <a:t> of any node differ by at most </a:t>
            </a:r>
            <a:r>
              <a:rPr lang="en-US" dirty="0" smtClean="0"/>
              <a:t>one. If difference of height between heights of Left </a:t>
            </a:r>
            <a:r>
              <a:rPr lang="en-US" dirty="0" err="1" smtClean="0"/>
              <a:t>Subtree</a:t>
            </a:r>
            <a:r>
              <a:rPr lang="en-US" dirty="0" smtClean="0"/>
              <a:t> and Right </a:t>
            </a:r>
            <a:r>
              <a:rPr lang="en-US" dirty="0" err="1" smtClean="0"/>
              <a:t>Subtree</a:t>
            </a:r>
            <a:r>
              <a:rPr lang="en-US" dirty="0" smtClean="0"/>
              <a:t>, </a:t>
            </a:r>
            <a:r>
              <a:rPr lang="en-US" dirty="0"/>
              <a:t>rebalancing is done to restore this </a:t>
            </a:r>
            <a:r>
              <a:rPr lang="en-US" dirty="0" smtClean="0"/>
              <a:t>property.</a:t>
            </a:r>
          </a:p>
          <a:p>
            <a:r>
              <a:rPr lang="en-US" dirty="0" smtClean="0"/>
              <a:t> </a:t>
            </a:r>
            <a:r>
              <a:rPr lang="en-US" dirty="0"/>
              <a:t>Insertions and deletions may require the tree to be rebalanced by one or more tree rotations</a:t>
            </a:r>
            <a:r>
              <a:rPr lang="en-US" dirty="0" smtClean="0"/>
              <a:t>.</a:t>
            </a:r>
          </a:p>
          <a:p>
            <a:r>
              <a:rPr lang="en-US" dirty="0" smtClean="0"/>
              <a:t>Find minimum operation takes time in O(height) ,which is O(log n) assured by the AVL’s height balance property.</a:t>
            </a:r>
          </a:p>
          <a:p>
            <a:r>
              <a:rPr lang="en-US" dirty="0" smtClean="0"/>
              <a:t>All other types of search operations like max(T),find(</a:t>
            </a:r>
            <a:r>
              <a:rPr lang="en-US" dirty="0" err="1" smtClean="0"/>
              <a:t>T,x</a:t>
            </a:r>
            <a:r>
              <a:rPr lang="en-US" dirty="0" smtClean="0"/>
              <a:t>) also take O(log n) time.</a:t>
            </a:r>
          </a:p>
          <a:p>
            <a:endParaRPr lang="en-US" dirty="0" smtClean="0"/>
          </a:p>
          <a:p>
            <a:endParaRPr lang="en-IN" dirty="0"/>
          </a:p>
        </p:txBody>
      </p:sp>
    </p:spTree>
    <p:extLst>
      <p:ext uri="{BB962C8B-B14F-4D97-AF65-F5344CB8AC3E}">
        <p14:creationId xmlns:p14="http://schemas.microsoft.com/office/powerpoint/2010/main" val="30302328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528" y="23563"/>
            <a:ext cx="9073008" cy="576064"/>
          </a:xfrm>
        </p:spPr>
        <p:txBody>
          <a:bodyPr/>
          <a:lstStyle/>
          <a:p>
            <a:r>
              <a:rPr lang="en-IN" dirty="0" smtClean="0"/>
              <a:t>			AVL demo:</a:t>
            </a:r>
            <a:endParaRPr lang="en-IN" dirty="0"/>
          </a:p>
        </p:txBody>
      </p:sp>
      <p:pic>
        <p:nvPicPr>
          <p:cNvPr id="4" name="avl-demo">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92738" y="692696"/>
            <a:ext cx="10859846" cy="5985252"/>
          </a:xfrm>
        </p:spPr>
      </p:pic>
    </p:spTree>
    <p:extLst>
      <p:ext uri="{BB962C8B-B14F-4D97-AF65-F5344CB8AC3E}">
        <p14:creationId xmlns:p14="http://schemas.microsoft.com/office/powerpoint/2010/main" val="1729167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5640" y="116632"/>
            <a:ext cx="8100392" cy="547464"/>
          </a:xfrm>
        </p:spPr>
        <p:txBody>
          <a:bodyPr>
            <a:normAutofit fontScale="90000"/>
          </a:bodyPr>
          <a:lstStyle/>
          <a:p>
            <a:r>
              <a:rPr lang="en-IN" dirty="0" smtClean="0"/>
              <a:t>The Van </a:t>
            </a:r>
            <a:r>
              <a:rPr lang="en-IN" dirty="0" err="1" smtClean="0"/>
              <a:t>Emde</a:t>
            </a:r>
            <a:r>
              <a:rPr lang="en-IN" dirty="0" smtClean="0"/>
              <a:t> Boas Tree:</a:t>
            </a:r>
            <a:endParaRPr lang="en-IN" dirty="0"/>
          </a:p>
        </p:txBody>
      </p:sp>
      <p:sp>
        <p:nvSpPr>
          <p:cNvPr id="3" name="Content Placeholder 2"/>
          <p:cNvSpPr>
            <a:spLocks noGrp="1"/>
          </p:cNvSpPr>
          <p:nvPr>
            <p:ph idx="1"/>
          </p:nvPr>
        </p:nvSpPr>
        <p:spPr>
          <a:xfrm>
            <a:off x="695400" y="1124744"/>
            <a:ext cx="10657184" cy="4752528"/>
          </a:xfrm>
        </p:spPr>
        <p:txBody>
          <a:bodyPr>
            <a:noAutofit/>
          </a:bodyPr>
          <a:lstStyle/>
          <a:p>
            <a:r>
              <a:rPr lang="en-US" sz="3200" dirty="0"/>
              <a:t>Given a set </a:t>
            </a:r>
            <a:r>
              <a:rPr lang="en-US" sz="3200" b="1" dirty="0"/>
              <a:t>S</a:t>
            </a:r>
            <a:r>
              <a:rPr lang="en-US" sz="3200" dirty="0"/>
              <a:t> of elements such that the elements are taken from universe {0, 1, …. u-1</a:t>
            </a:r>
            <a:r>
              <a:rPr lang="en-US" sz="3200" dirty="0" smtClean="0"/>
              <a:t>}.</a:t>
            </a:r>
          </a:p>
          <a:p>
            <a:r>
              <a:rPr lang="en-US" sz="3200" b="1" dirty="0"/>
              <a:t>Van Emde Boas tree (or vEB tree)</a:t>
            </a:r>
            <a:r>
              <a:rPr lang="en-US" sz="3200" dirty="0"/>
              <a:t> supports insert(), delete, find(), successor() and predecessor() operations in O(Log </a:t>
            </a:r>
            <a:r>
              <a:rPr lang="en-US" sz="3200" dirty="0" err="1"/>
              <a:t>Log</a:t>
            </a:r>
            <a:r>
              <a:rPr lang="en-US" sz="3200" dirty="0"/>
              <a:t> u) time, and max() and min() in O(1) time</a:t>
            </a:r>
            <a:r>
              <a:rPr lang="en-US" sz="3200" dirty="0" smtClean="0"/>
              <a:t>.</a:t>
            </a:r>
          </a:p>
          <a:p>
            <a:r>
              <a:rPr lang="en-US" sz="3200" dirty="0" smtClean="0"/>
              <a:t>A thing to note about the vEB trees is that the time taken by it to perform the above operations is independent of the elements which are actually present in the tree. It depends on the universe size </a:t>
            </a:r>
            <a:r>
              <a:rPr lang="en-US" sz="3200" dirty="0" err="1" smtClean="0"/>
              <a:t>i.e</a:t>
            </a:r>
            <a:r>
              <a:rPr lang="en-US" sz="3200" dirty="0" smtClean="0"/>
              <a:t> ‘u’.</a:t>
            </a:r>
          </a:p>
          <a:p>
            <a:endParaRPr lang="en-IN" sz="3200" dirty="0"/>
          </a:p>
        </p:txBody>
      </p:sp>
    </p:spTree>
    <p:extLst>
      <p:ext uri="{BB962C8B-B14F-4D97-AF65-F5344CB8AC3E}">
        <p14:creationId xmlns:p14="http://schemas.microsoft.com/office/powerpoint/2010/main" val="1998285902"/>
      </p:ext>
    </p:extLst>
  </p:cSld>
  <p:clrMapOvr>
    <a:masterClrMapping/>
  </p:clrMapOvr>
  <p:timing>
    <p:tnLst>
      <p:par>
        <p:cTn id="1" dur="indefinite" restart="never" nodeType="tmRoot"/>
      </p:par>
    </p:tnLst>
  </p:timing>
</p:sld>
</file>

<file path=ppt/theme/theme1.xml><?xml version="1.0" encoding="utf-8"?>
<a:theme xmlns:a="http://schemas.openxmlformats.org/drawingml/2006/main" name="Tech Computer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901026.potx" id="{468775DC-C458-452B-B494-CBFA066AAFA0}" vid="{10EEBE7C-0769-4F35-B6EB-5940E3BEB5F4}"/>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1566889</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2012-05-23T08:44:00+00:00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TP102901017</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836753</LocLastLocAttemptVersionLookup>
    <IsSearchable xmlns="4873beb7-5857-4685-be1f-d57550cc96cc">true</IsSearchable>
    <TemplateTemplateType xmlns="4873beb7-5857-4685-be1f-d57550cc96cc">PowerPoint Design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REDMOND\v-anij</DisplayName>
        <AccountId>2469</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4098515-0C12-46CF-BC7C-69B4A13CD5FA}">
  <ds:schemaRefs>
    <ds:schemaRef ds:uri="http://schemas.microsoft.com/office/2006/documentManagement/types"/>
    <ds:schemaRef ds:uri="http://purl.org/dc/terms/"/>
    <ds:schemaRef ds:uri="http://schemas.microsoft.com/office/infopath/2007/PartnerControls"/>
    <ds:schemaRef ds:uri="http://schemas.openxmlformats.org/package/2006/metadata/core-properties"/>
    <ds:schemaRef ds:uri="http://www.w3.org/XML/1998/namespace"/>
    <ds:schemaRef ds:uri="4873beb7-5857-4685-be1f-d57550cc96cc"/>
    <ds:schemaRef ds:uri="http://schemas.microsoft.com/office/2006/metadata/properties"/>
    <ds:schemaRef ds:uri="http://purl.org/dc/dcmitype/"/>
    <ds:schemaRef ds:uri="http://purl.org/dc/elements/1.1/"/>
  </ds:schemaRefs>
</ds:datastoreItem>
</file>

<file path=customXml/itemProps2.xml><?xml version="1.0" encoding="utf-8"?>
<ds:datastoreItem xmlns:ds="http://schemas.openxmlformats.org/officeDocument/2006/customXml" ds:itemID="{746CFF6F-D9AA-4BC0-911A-0A1356771912}">
  <ds:schemaRefs>
    <ds:schemaRef ds:uri="http://schemas.microsoft.com/sharepoint/v3/contenttype/forms"/>
  </ds:schemaRefs>
</ds:datastoreItem>
</file>

<file path=customXml/itemProps3.xml><?xml version="1.0" encoding="utf-8"?>
<ds:datastoreItem xmlns:ds="http://schemas.openxmlformats.org/officeDocument/2006/customXml" ds:itemID="{0B5C6E15-39DC-470B-9445-F754B94580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Business technology circuit board design presentation (widescreen)</Template>
  <TotalTime>3696</TotalTime>
  <Words>813</Words>
  <Application>Microsoft Office PowerPoint</Application>
  <PresentationFormat>Widescreen</PresentationFormat>
  <Paragraphs>79</Paragraphs>
  <Slides>22</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Candara</vt:lpstr>
      <vt:lpstr>Consolas</vt:lpstr>
      <vt:lpstr>Tech Computer 16x9</vt:lpstr>
      <vt:lpstr>Kruskal’s Algorithm implementation with vEB tree and its comparison with AVL Tree and Union Find</vt:lpstr>
      <vt:lpstr>Goal:</vt:lpstr>
      <vt:lpstr>About: Minimum Spanning Tree</vt:lpstr>
      <vt:lpstr>Example:</vt:lpstr>
      <vt:lpstr>About: Kruskal’s Algorithm</vt:lpstr>
      <vt:lpstr>  Kruskal’s Algo Demo:</vt:lpstr>
      <vt:lpstr>AVL Tree:</vt:lpstr>
      <vt:lpstr>   AVL demo:</vt:lpstr>
      <vt:lpstr>The Van Emde Boas Tree:</vt:lpstr>
      <vt:lpstr>Some more properties:</vt:lpstr>
      <vt:lpstr>Structure of a VEB Tree: </vt:lpstr>
      <vt:lpstr>Advantages of VEB Trees:</vt:lpstr>
      <vt:lpstr>Disjoint-set-Union</vt:lpstr>
      <vt:lpstr>About Union Find ADT </vt:lpstr>
      <vt:lpstr>Example of Union-Find operations</vt:lpstr>
      <vt:lpstr>PowerPoint Presentation</vt:lpstr>
      <vt:lpstr>PowerPoint Presentation</vt:lpstr>
      <vt:lpstr>Comparisons: AVL Tree</vt:lpstr>
      <vt:lpstr>Comparisons:VEB Tree</vt:lpstr>
      <vt:lpstr>Comparisons:VEB vs AVL</vt:lpstr>
      <vt:lpstr>Observations:</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Van Emde Boas tree wrt Prims and comparison with AVL Tree and Union Find</dc:title>
  <dc:creator>Windows User</dc:creator>
  <cp:lastModifiedBy>Windows User</cp:lastModifiedBy>
  <cp:revision>20</cp:revision>
  <dcterms:created xsi:type="dcterms:W3CDTF">2019-09-12T10:19:06Z</dcterms:created>
  <dcterms:modified xsi:type="dcterms:W3CDTF">2019-11-04T15:03:55Z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